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5"/>
  </p:notesMasterIdLst>
  <p:sldIdLst>
    <p:sldId id="256" r:id="rId2"/>
    <p:sldId id="257" r:id="rId3"/>
    <p:sldId id="266" r:id="rId4"/>
    <p:sldId id="258" r:id="rId5"/>
    <p:sldId id="259" r:id="rId6"/>
    <p:sldId id="260" r:id="rId7"/>
    <p:sldId id="261" r:id="rId8"/>
    <p:sldId id="267" r:id="rId9"/>
    <p:sldId id="263" r:id="rId10"/>
    <p:sldId id="268" r:id="rId11"/>
    <p:sldId id="269" r:id="rId12"/>
    <p:sldId id="270" r:id="rId13"/>
    <p:sldId id="264" r:id="rId14"/>
  </p:sldIdLst>
  <p:sldSz cx="9144000" cy="5143500" type="screen16x9"/>
  <p:notesSz cx="6858000" cy="9144000"/>
  <p:embeddedFontLst>
    <p:embeddedFont>
      <p:font typeface="Old Standard TT" pitchFamily="2" charset="77"/>
      <p:regular r:id="rId16"/>
      <p:bold r:id="rId17"/>
      <p: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41"/>
    <p:restoredTop sz="67094"/>
  </p:normalViewPr>
  <p:slideViewPr>
    <p:cSldViewPr snapToGrid="0">
      <p:cViewPr varScale="1">
        <p:scale>
          <a:sx n="158" d="100"/>
          <a:sy n="158" d="100"/>
        </p:scale>
        <p:origin x="2760" y="17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2.jp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035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035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c6f90357f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c6f90357f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0727563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c6f90357f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c6f90357f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221172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c6f90357f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c6f90357f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335072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c6f90357f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c6f90357f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0357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0357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solidFill>
                  <a:srgbClr val="0E0E0E"/>
                </a:solidFill>
                <a:effectLst/>
                <a:latin typeface=".SF NS"/>
              </a:rPr>
              <a:t>Problem Statement</a:t>
            </a:r>
            <a:br>
              <a:rPr lang="en-US" dirty="0">
                <a:solidFill>
                  <a:srgbClr val="0E0E0E"/>
                </a:solidFill>
                <a:effectLst/>
                <a:latin typeface=".SF NS"/>
              </a:rPr>
            </a:br>
            <a:endParaRPr lang="en-US" dirty="0">
              <a:solidFill>
                <a:srgbClr val="0E0E0E"/>
              </a:solidFill>
              <a:effectLst/>
              <a:latin typeface=".SF NS"/>
            </a:endParaRPr>
          </a:p>
          <a:p>
            <a:r>
              <a:rPr lang="en-US" dirty="0">
                <a:solidFill>
                  <a:srgbClr val="0E0E0E"/>
                </a:solidFill>
                <a:effectLst/>
                <a:latin typeface=".SF NS"/>
              </a:rPr>
              <a:t>Traditional fantasy basketball strategies often rely heavily on predicting raw fantasy points, but this approach overlooks the efficiency of a player relative to their salary, which is crucial in daily fantasy sports where budget constraints play a significant role. Simply selecting players expected to score the most points may not be optimal if their high salaries limit the overall quality of your lineup.</a:t>
            </a:r>
            <a:br>
              <a:rPr lang="en-US" dirty="0">
                <a:solidFill>
                  <a:srgbClr val="0E0E0E"/>
                </a:solidFill>
                <a:effectLst/>
                <a:latin typeface=".SF NS"/>
              </a:rPr>
            </a:br>
            <a:endParaRPr lang="en-US" dirty="0">
              <a:solidFill>
                <a:srgbClr val="0E0E0E"/>
              </a:solidFill>
              <a:effectLst/>
              <a:latin typeface=".SF NS"/>
            </a:endParaRPr>
          </a:p>
          <a:p>
            <a:r>
              <a:rPr lang="en-US" dirty="0">
                <a:solidFill>
                  <a:srgbClr val="0E0E0E"/>
                </a:solidFill>
                <a:effectLst/>
                <a:latin typeface=".SF NS"/>
              </a:rPr>
              <a:t>In this project, the focus is shifted towards predicting </a:t>
            </a:r>
            <a:r>
              <a:rPr lang="en-US" b="1" dirty="0">
                <a:solidFill>
                  <a:srgbClr val="0E0E0E"/>
                </a:solidFill>
                <a:effectLst/>
                <a:latin typeface=".SF NS"/>
              </a:rPr>
              <a:t>value performance</a:t>
            </a:r>
            <a:r>
              <a:rPr lang="en-US" dirty="0">
                <a:solidFill>
                  <a:srgbClr val="0E0E0E"/>
                </a:solidFill>
                <a:effectLst/>
                <a:latin typeface=".SF NS"/>
              </a:rPr>
              <a:t>, defined as the ratio of fantasy points to salary. This metric offers a more nuanced understanding of a player’s efficiency in contributing to a fantasy lineup within the constraints of a salary cap. The goal is to identify which players are likely to provide the highest return on investment, allowing fantasy managers to build more balanced and competitive lineups.</a:t>
            </a:r>
          </a:p>
          <a:p>
            <a:endParaRPr lang="en-US" dirty="0">
              <a:solidFill>
                <a:srgbClr val="0E0E0E"/>
              </a:solidFill>
              <a:effectLst/>
              <a:latin typeface=".SF NS"/>
            </a:endParaRPr>
          </a:p>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c6f90357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c6f90357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b="1" dirty="0">
                <a:solidFill>
                  <a:srgbClr val="0E0E0E"/>
                </a:solidFill>
                <a:effectLst/>
                <a:latin typeface=".SF NS"/>
              </a:rPr>
              <a:t>Significance:</a:t>
            </a:r>
            <a:endParaRPr lang="en-US" dirty="0">
              <a:solidFill>
                <a:srgbClr val="0E0E0E"/>
              </a:solidFill>
              <a:effectLst/>
              <a:latin typeface=".SF NS"/>
            </a:endParaRPr>
          </a:p>
          <a:p>
            <a:r>
              <a:rPr lang="en-US" dirty="0">
                <a:solidFill>
                  <a:srgbClr val="0E0E0E"/>
                </a:solidFill>
                <a:effectLst/>
                <a:latin typeface=".SF NS"/>
              </a:rPr>
              <a:t>By predicting value performance instead of traditional fantasy points, this approach directly addresses the key challenge faced by fantasy sports managers: maximizing lineup potential within a strict budget. This methodology not only helps in selecting players who are expected to perform well but also ensures that their cost is justified, enabling a more strategic allocation of the fantasy budget.</a:t>
            </a:r>
          </a:p>
          <a:p>
            <a:r>
              <a:rPr lang="en-US" dirty="0">
                <a:solidFill>
                  <a:srgbClr val="0E0E0E"/>
                </a:solidFill>
                <a:effectLst/>
                <a:latin typeface=".SF NS"/>
              </a:rPr>
              <a:t>This shift in focus from raw points to value can lead to more consistent success in daily fantasy basketball competitions. It empowers users to identify undervalued players who might be overlooked when only considering traditional metrics, thereby gaining an edge over competitors who are not considering value as a critical factor in their decision-making process</a:t>
            </a:r>
          </a:p>
          <a:p>
            <a:r>
              <a:rPr lang="en-US" dirty="0">
                <a:solidFill>
                  <a:srgbClr val="0E0E0E"/>
                </a:solidFill>
                <a:effectLst/>
                <a:latin typeface=".SF NS"/>
              </a:rPr>
              <a:t>In essence, this project aims to transform how fantasy sports enthusiasts approach lineup creation, prioritizing value efficiency to achieve better overall results.</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17750941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c6f9035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c6f9035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solidFill>
                  <a:srgbClr val="0E0E0E"/>
                </a:solidFill>
                <a:effectLst/>
                <a:latin typeface=".SF NS"/>
              </a:rPr>
              <a:t>• </a:t>
            </a:r>
            <a:r>
              <a:rPr lang="en-US" b="1" dirty="0">
                <a:solidFill>
                  <a:srgbClr val="0E0E0E"/>
                </a:solidFill>
                <a:effectLst/>
                <a:latin typeface=".SF NS"/>
              </a:rPr>
              <a:t>Introduction to the Dataset:</a:t>
            </a:r>
            <a:endParaRPr lang="en-US" dirty="0">
              <a:solidFill>
                <a:srgbClr val="0E0E0E"/>
              </a:solidFill>
              <a:effectLst/>
              <a:latin typeface=".SF NS"/>
            </a:endParaRPr>
          </a:p>
          <a:p>
            <a:r>
              <a:rPr lang="en-US" dirty="0">
                <a:solidFill>
                  <a:srgbClr val="0E0E0E"/>
                </a:solidFill>
                <a:effectLst/>
                <a:latin typeface=".SF NS"/>
              </a:rPr>
              <a:t>• The dataset includes a rich variety of features such as player information, historical performance metrics, efficiency metrics, and team-related metrics.</a:t>
            </a:r>
          </a:p>
          <a:p>
            <a:r>
              <a:rPr lang="en-US" dirty="0">
                <a:solidFill>
                  <a:srgbClr val="0E0E0E"/>
                </a:solidFill>
                <a:effectLst/>
                <a:latin typeface=".SF NS"/>
              </a:rPr>
              <a:t>• These features are analyzed to understand their relationship with the target variables and are used to build predictive models.</a:t>
            </a:r>
          </a:p>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c6f90357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c6f90357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solidFill>
                  <a:srgbClr val="0E0E0E"/>
                </a:solidFill>
                <a:effectLst/>
                <a:latin typeface=".SF NS"/>
              </a:rPr>
              <a:t>• </a:t>
            </a:r>
            <a:r>
              <a:rPr lang="en-US" b="1" dirty="0">
                <a:solidFill>
                  <a:srgbClr val="0E0E0E"/>
                </a:solidFill>
                <a:effectLst/>
                <a:latin typeface=".SF NS"/>
              </a:rPr>
              <a:t>Key Features:</a:t>
            </a:r>
            <a:endParaRPr lang="en-US" dirty="0">
              <a:solidFill>
                <a:srgbClr val="0E0E0E"/>
              </a:solidFill>
              <a:effectLst/>
              <a:latin typeface=".SF NS"/>
            </a:endParaRPr>
          </a:p>
          <a:p>
            <a:r>
              <a:rPr lang="en-US" dirty="0">
                <a:solidFill>
                  <a:srgbClr val="0E0E0E"/>
                </a:solidFill>
                <a:effectLst/>
                <a:latin typeface=".SF NS"/>
              </a:rPr>
              <a:t>• </a:t>
            </a:r>
            <a:r>
              <a:rPr lang="en-US" b="1" dirty="0">
                <a:solidFill>
                  <a:srgbClr val="0E0E0E"/>
                </a:solidFill>
                <a:effectLst/>
                <a:latin typeface=".SF NS"/>
              </a:rPr>
              <a:t>Player Information:</a:t>
            </a:r>
            <a:r>
              <a:rPr lang="en-US" dirty="0">
                <a:solidFill>
                  <a:srgbClr val="0E0E0E"/>
                </a:solidFill>
                <a:effectLst/>
                <a:latin typeface=".SF NS"/>
              </a:rPr>
              <a:t> Name, Position, Team, Opponent.</a:t>
            </a:r>
          </a:p>
          <a:p>
            <a:r>
              <a:rPr lang="en-US" dirty="0">
                <a:solidFill>
                  <a:srgbClr val="0E0E0E"/>
                </a:solidFill>
                <a:effectLst/>
                <a:latin typeface=".SF NS"/>
              </a:rPr>
              <a:t>• </a:t>
            </a:r>
            <a:r>
              <a:rPr lang="en-US" b="1" dirty="0">
                <a:solidFill>
                  <a:srgbClr val="0E0E0E"/>
                </a:solidFill>
                <a:effectLst/>
                <a:latin typeface=".SF NS"/>
              </a:rPr>
              <a:t>Game-Specific Data:</a:t>
            </a:r>
            <a:r>
              <a:rPr lang="en-US" dirty="0">
                <a:solidFill>
                  <a:srgbClr val="0E0E0E"/>
                </a:solidFill>
                <a:effectLst/>
                <a:latin typeface=".SF NS"/>
              </a:rPr>
              <a:t> Date, Salary, Ownership, Projected Minutes.</a:t>
            </a:r>
          </a:p>
          <a:p>
            <a:r>
              <a:rPr lang="en-US" dirty="0">
                <a:solidFill>
                  <a:srgbClr val="0E0E0E"/>
                </a:solidFill>
                <a:effectLst/>
                <a:latin typeface=".SF NS"/>
              </a:rPr>
              <a:t>• </a:t>
            </a:r>
            <a:r>
              <a:rPr lang="en-US" b="1" dirty="0">
                <a:solidFill>
                  <a:srgbClr val="0E0E0E"/>
                </a:solidFill>
                <a:effectLst/>
                <a:latin typeface=".SF NS"/>
              </a:rPr>
              <a:t>Historical Performance Metrics:</a:t>
            </a:r>
            <a:r>
              <a:rPr lang="en-US" dirty="0">
                <a:solidFill>
                  <a:srgbClr val="0E0E0E"/>
                </a:solidFill>
                <a:effectLst/>
                <a:latin typeface=".SF NS"/>
              </a:rPr>
              <a:t> Metrics over different time frames (season-long, last 10, last 5 games).</a:t>
            </a:r>
          </a:p>
          <a:p>
            <a:r>
              <a:rPr lang="en-US" dirty="0">
                <a:solidFill>
                  <a:srgbClr val="0E0E0E"/>
                </a:solidFill>
                <a:effectLst/>
                <a:latin typeface=".SF NS"/>
              </a:rPr>
              <a:t>• </a:t>
            </a:r>
            <a:r>
              <a:rPr lang="en-US" b="1" dirty="0">
                <a:solidFill>
                  <a:srgbClr val="0E0E0E"/>
                </a:solidFill>
                <a:effectLst/>
                <a:latin typeface=".SF NS"/>
              </a:rPr>
              <a:t>Efficiency Metrics:</a:t>
            </a:r>
            <a:r>
              <a:rPr lang="en-US" dirty="0">
                <a:solidFill>
                  <a:srgbClr val="0E0E0E"/>
                </a:solidFill>
                <a:effectLst/>
                <a:latin typeface=".SF NS"/>
              </a:rPr>
              <a:t> Fantasy Points per Minute, Touch, Possession.</a:t>
            </a:r>
          </a:p>
          <a:p>
            <a:r>
              <a:rPr lang="en-US" dirty="0">
                <a:solidFill>
                  <a:srgbClr val="0E0E0E"/>
                </a:solidFill>
                <a:effectLst/>
                <a:latin typeface=".SF NS"/>
              </a:rPr>
              <a:t>• </a:t>
            </a:r>
            <a:r>
              <a:rPr lang="en-US" b="1" dirty="0">
                <a:solidFill>
                  <a:srgbClr val="0E0E0E"/>
                </a:solidFill>
                <a:effectLst/>
                <a:latin typeface=".SF NS"/>
              </a:rPr>
              <a:t>Team-Related Metrics:</a:t>
            </a:r>
            <a:r>
              <a:rPr lang="en-US" dirty="0">
                <a:solidFill>
                  <a:srgbClr val="0E0E0E"/>
                </a:solidFill>
                <a:effectLst/>
                <a:latin typeface=".SF NS"/>
              </a:rPr>
              <a:t> Team Fantasy Points, Salary, Ownership, Projected Minutes.</a:t>
            </a:r>
          </a:p>
          <a:p>
            <a:r>
              <a:rPr lang="en-US" dirty="0">
                <a:solidFill>
                  <a:srgbClr val="0E0E0E"/>
                </a:solidFill>
                <a:effectLst/>
                <a:latin typeface=".SF NS"/>
              </a:rPr>
              <a:t>• </a:t>
            </a:r>
            <a:r>
              <a:rPr lang="en-US" b="1" dirty="0">
                <a:solidFill>
                  <a:srgbClr val="0E0E0E"/>
                </a:solidFill>
                <a:effectLst/>
                <a:latin typeface=".SF NS"/>
              </a:rPr>
              <a:t>Player’s Team Impact:</a:t>
            </a:r>
            <a:r>
              <a:rPr lang="en-US" dirty="0">
                <a:solidFill>
                  <a:srgbClr val="0E0E0E"/>
                </a:solidFill>
                <a:effectLst/>
                <a:latin typeface=".SF NS"/>
              </a:rPr>
              <a:t> Salary Share, Percentage of Team’s Possessions, Fantasy Points Scored.</a:t>
            </a:r>
          </a:p>
          <a:p>
            <a:r>
              <a:rPr lang="en-US" dirty="0">
                <a:solidFill>
                  <a:srgbClr val="0E0E0E"/>
                </a:solidFill>
                <a:effectLst/>
                <a:latin typeface=".SF NS"/>
              </a:rPr>
              <a:t>• </a:t>
            </a:r>
            <a:r>
              <a:rPr lang="en-US" b="1" dirty="0">
                <a:solidFill>
                  <a:srgbClr val="0E0E0E"/>
                </a:solidFill>
                <a:effectLst/>
                <a:latin typeface=".SF NS"/>
              </a:rPr>
              <a:t>Projections:</a:t>
            </a:r>
            <a:r>
              <a:rPr lang="en-US" dirty="0">
                <a:solidFill>
                  <a:srgbClr val="0E0E0E"/>
                </a:solidFill>
                <a:effectLst/>
                <a:latin typeface=".SF NS"/>
              </a:rPr>
              <a:t> Projected Fantasy Points, Projected Value.</a:t>
            </a:r>
          </a:p>
          <a:p>
            <a:r>
              <a:rPr lang="en-US" dirty="0">
                <a:solidFill>
                  <a:srgbClr val="0E0E0E"/>
                </a:solidFill>
                <a:effectLst/>
                <a:latin typeface=".SF NS"/>
              </a:rPr>
              <a:t>• </a:t>
            </a:r>
            <a:r>
              <a:rPr lang="en-US" b="1" dirty="0">
                <a:solidFill>
                  <a:srgbClr val="0E0E0E"/>
                </a:solidFill>
                <a:effectLst/>
                <a:latin typeface=".SF NS"/>
              </a:rPr>
              <a:t>Actual Results:</a:t>
            </a:r>
            <a:r>
              <a:rPr lang="en-US" dirty="0">
                <a:solidFill>
                  <a:srgbClr val="0E0E0E"/>
                </a:solidFill>
                <a:effectLst/>
                <a:latin typeface=".SF NS"/>
              </a:rPr>
              <a:t> Actual Fantasy Points, Actual Value.</a:t>
            </a:r>
          </a:p>
          <a:p>
            <a:r>
              <a:rPr lang="en-US" dirty="0">
                <a:solidFill>
                  <a:srgbClr val="0E0E0E"/>
                </a:solidFill>
                <a:effectLst/>
                <a:latin typeface=".SF NS"/>
              </a:rPr>
              <a:t>• </a:t>
            </a:r>
            <a:r>
              <a:rPr lang="en-US" b="1" dirty="0">
                <a:solidFill>
                  <a:srgbClr val="0E0E0E"/>
                </a:solidFill>
                <a:effectLst/>
                <a:latin typeface=".SF NS"/>
              </a:rPr>
              <a:t>Exploratory Data Analysis (EDA):</a:t>
            </a:r>
            <a:endParaRPr lang="en-US" dirty="0">
              <a:solidFill>
                <a:srgbClr val="0E0E0E"/>
              </a:solidFill>
              <a:effectLst/>
              <a:latin typeface=".SF NS"/>
            </a:endParaRPr>
          </a:p>
          <a:p>
            <a:r>
              <a:rPr lang="en-US" dirty="0">
                <a:solidFill>
                  <a:srgbClr val="0E0E0E"/>
                </a:solidFill>
                <a:effectLst/>
                <a:latin typeface=".SF NS"/>
              </a:rPr>
              <a:t>• EDA was performed to identify trends and patterns in the data.</a:t>
            </a:r>
          </a:p>
          <a:p>
            <a:r>
              <a:rPr lang="en-US" dirty="0">
                <a:solidFill>
                  <a:srgbClr val="0E0E0E"/>
                </a:solidFill>
                <a:effectLst/>
                <a:latin typeface=".SF NS"/>
              </a:rPr>
              <a:t>• Feature engineering was conducted to create new features that could potentially improve model performance.</a:t>
            </a: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Slide: Feature Categories and Their Uses</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Title:</a:t>
            </a:r>
            <a:r>
              <a:rPr lang="en-US" dirty="0">
                <a:solidFill>
                  <a:srgbClr val="0E0E0E"/>
                </a:solidFill>
                <a:effectLst/>
                <a:latin typeface=".SF NS"/>
              </a:rPr>
              <a:t> Feature Categories and Their Uses</a:t>
            </a:r>
          </a:p>
          <a:p>
            <a:br>
              <a:rPr lang="en-US" dirty="0">
                <a:solidFill>
                  <a:srgbClr val="0E0E0E"/>
                </a:solidFill>
                <a:effectLst/>
                <a:latin typeface=".SF NS"/>
              </a:rPr>
            </a:br>
            <a:endParaRPr lang="en-US" dirty="0">
              <a:solidFill>
                <a:srgbClr val="0E0E0E"/>
              </a:solidFill>
              <a:effectLst/>
              <a:latin typeface=".SF NS"/>
            </a:endParaRPr>
          </a:p>
          <a:p>
            <a:r>
              <a:rPr lang="en-US" b="1" dirty="0">
                <a:solidFill>
                  <a:srgbClr val="0E0E0E"/>
                </a:solidFill>
                <a:effectLst/>
                <a:latin typeface=".SF NS"/>
              </a:rPr>
              <a:t>Content:</a:t>
            </a:r>
            <a:endParaRPr lang="en-US" dirty="0">
              <a:solidFill>
                <a:srgbClr val="0E0E0E"/>
              </a:solidFill>
              <a:effectLst/>
              <a:latin typeface=".SF NS"/>
            </a:endParaRPr>
          </a:p>
          <a:p>
            <a:br>
              <a:rPr lang="en-US" dirty="0">
                <a:solidFill>
                  <a:srgbClr val="0E0E0E"/>
                </a:solidFill>
                <a:effectLst/>
                <a:latin typeface=".SF NS"/>
              </a:rPr>
            </a:br>
            <a:endParaRPr lang="en-US" dirty="0">
              <a:solidFill>
                <a:srgbClr val="0E0E0E"/>
              </a:solidFill>
              <a:effectLst/>
              <a:latin typeface=".SF NS"/>
            </a:endParaRPr>
          </a:p>
          <a:p>
            <a:r>
              <a:rPr lang="en-US" dirty="0">
                <a:solidFill>
                  <a:srgbClr val="0E0E0E"/>
                </a:solidFill>
                <a:effectLst/>
                <a:latin typeface="Times New Roman" panose="02020603050405020304" pitchFamily="18" charset="0"/>
              </a:rPr>
              <a:t>1. </a:t>
            </a:r>
            <a:r>
              <a:rPr lang="en-US" b="1" dirty="0">
                <a:solidFill>
                  <a:srgbClr val="0E0E0E"/>
                </a:solidFill>
                <a:effectLst/>
                <a:latin typeface=".SF NS"/>
              </a:rPr>
              <a:t>Player Information:</a:t>
            </a:r>
            <a:endParaRPr lang="en-US" dirty="0">
              <a:solidFill>
                <a:srgbClr val="0E0E0E"/>
              </a:solidFill>
              <a:effectLst/>
              <a:latin typeface=".SF NS"/>
            </a:endParaRPr>
          </a:p>
          <a:p>
            <a:r>
              <a:rPr lang="en-US" dirty="0">
                <a:solidFill>
                  <a:srgbClr val="0E0E0E"/>
                </a:solidFill>
                <a:effectLst/>
                <a:latin typeface=".SF NS"/>
              </a:rPr>
              <a:t>• </a:t>
            </a:r>
            <a:r>
              <a:rPr lang="en-US" b="1" dirty="0">
                <a:solidFill>
                  <a:srgbClr val="0E0E0E"/>
                </a:solidFill>
                <a:effectLst/>
                <a:latin typeface=".SF NS"/>
              </a:rPr>
              <a:t>Purpose:</a:t>
            </a:r>
            <a:r>
              <a:rPr lang="en-US" dirty="0">
                <a:solidFill>
                  <a:srgbClr val="0E0E0E"/>
                </a:solidFill>
                <a:effectLst/>
                <a:latin typeface=".SF NS"/>
              </a:rPr>
              <a:t> Useful for group-wise analysis or one-hot encoding. Position and opponent might be particularly relevant when determining matchups or predicting performance.</a:t>
            </a:r>
          </a:p>
          <a:p>
            <a:r>
              <a:rPr lang="en-US" dirty="0">
                <a:solidFill>
                  <a:srgbClr val="0E0E0E"/>
                </a:solidFill>
                <a:effectLst/>
                <a:latin typeface="Times New Roman" panose="02020603050405020304" pitchFamily="18" charset="0"/>
              </a:rPr>
              <a:t>2. </a:t>
            </a:r>
            <a:r>
              <a:rPr lang="en-US" b="1" dirty="0">
                <a:solidFill>
                  <a:srgbClr val="0E0E0E"/>
                </a:solidFill>
                <a:effectLst/>
                <a:latin typeface=".SF NS"/>
              </a:rPr>
              <a:t>Game-Specific Data:</a:t>
            </a:r>
            <a:endParaRPr lang="en-US" dirty="0">
              <a:solidFill>
                <a:srgbClr val="0E0E0E"/>
              </a:solidFill>
              <a:effectLst/>
              <a:latin typeface=".SF NS"/>
            </a:endParaRPr>
          </a:p>
          <a:p>
            <a:r>
              <a:rPr lang="en-US" dirty="0">
                <a:solidFill>
                  <a:srgbClr val="0E0E0E"/>
                </a:solidFill>
                <a:effectLst/>
                <a:latin typeface=".SF NS"/>
              </a:rPr>
              <a:t>• </a:t>
            </a:r>
            <a:r>
              <a:rPr lang="en-US" b="1" dirty="0">
                <a:solidFill>
                  <a:srgbClr val="0E0E0E"/>
                </a:solidFill>
                <a:effectLst/>
                <a:latin typeface=".SF NS"/>
              </a:rPr>
              <a:t>Purpose:</a:t>
            </a:r>
            <a:r>
              <a:rPr lang="en-US" dirty="0">
                <a:solidFill>
                  <a:srgbClr val="0E0E0E"/>
                </a:solidFill>
                <a:effectLst/>
                <a:latin typeface=".SF NS"/>
              </a:rPr>
              <a:t> Salary is crucial for calculating the value statistic. Ownership indicates player popularity, while projected minutes correlate with fantasy points.</a:t>
            </a:r>
          </a:p>
          <a:p>
            <a:r>
              <a:rPr lang="en-US" dirty="0">
                <a:solidFill>
                  <a:srgbClr val="0E0E0E"/>
                </a:solidFill>
                <a:effectLst/>
                <a:latin typeface="Times New Roman" panose="02020603050405020304" pitchFamily="18" charset="0"/>
              </a:rPr>
              <a:t>3. </a:t>
            </a:r>
            <a:r>
              <a:rPr lang="en-US" b="1" dirty="0">
                <a:solidFill>
                  <a:srgbClr val="0E0E0E"/>
                </a:solidFill>
                <a:effectLst/>
                <a:latin typeface=".SF NS"/>
              </a:rPr>
              <a:t>Historical Performance Metrics:</a:t>
            </a:r>
            <a:endParaRPr lang="en-US" dirty="0">
              <a:solidFill>
                <a:srgbClr val="0E0E0E"/>
              </a:solidFill>
              <a:effectLst/>
              <a:latin typeface=".SF NS"/>
            </a:endParaRPr>
          </a:p>
          <a:p>
            <a:r>
              <a:rPr lang="en-US" dirty="0">
                <a:solidFill>
                  <a:srgbClr val="0E0E0E"/>
                </a:solidFill>
                <a:effectLst/>
                <a:latin typeface=".SF NS"/>
              </a:rPr>
              <a:t>• </a:t>
            </a:r>
            <a:r>
              <a:rPr lang="en-US" b="1" dirty="0">
                <a:solidFill>
                  <a:srgbClr val="0E0E0E"/>
                </a:solidFill>
                <a:effectLst/>
                <a:latin typeface=".SF NS"/>
              </a:rPr>
              <a:t>Purpose:</a:t>
            </a:r>
            <a:r>
              <a:rPr lang="en-US" dirty="0">
                <a:solidFill>
                  <a:srgbClr val="0E0E0E"/>
                </a:solidFill>
                <a:effectLst/>
                <a:latin typeface=".SF NS"/>
              </a:rPr>
              <a:t> Provides a view of a player’s recent and overall form. Time frame-specific data helps capture recent trends.</a:t>
            </a:r>
          </a:p>
          <a:p>
            <a:r>
              <a:rPr lang="en-US" dirty="0">
                <a:solidFill>
                  <a:srgbClr val="0E0E0E"/>
                </a:solidFill>
                <a:effectLst/>
                <a:latin typeface="Times New Roman" panose="02020603050405020304" pitchFamily="18" charset="0"/>
              </a:rPr>
              <a:t>4. </a:t>
            </a:r>
            <a:r>
              <a:rPr lang="en-US" b="1" dirty="0">
                <a:solidFill>
                  <a:srgbClr val="0E0E0E"/>
                </a:solidFill>
                <a:effectLst/>
                <a:latin typeface=".SF NS"/>
              </a:rPr>
              <a:t>Efficiency Metrics:</a:t>
            </a:r>
            <a:endParaRPr lang="en-US" dirty="0">
              <a:solidFill>
                <a:srgbClr val="0E0E0E"/>
              </a:solidFill>
              <a:effectLst/>
              <a:latin typeface=".SF NS"/>
            </a:endParaRPr>
          </a:p>
          <a:p>
            <a:r>
              <a:rPr lang="en-US" dirty="0">
                <a:solidFill>
                  <a:srgbClr val="0E0E0E"/>
                </a:solidFill>
                <a:effectLst/>
                <a:latin typeface=".SF NS"/>
              </a:rPr>
              <a:t>• </a:t>
            </a:r>
            <a:r>
              <a:rPr lang="en-US" b="1" dirty="0">
                <a:solidFill>
                  <a:srgbClr val="0E0E0E"/>
                </a:solidFill>
                <a:effectLst/>
                <a:latin typeface=".SF NS"/>
              </a:rPr>
              <a:t>Purpose:</a:t>
            </a:r>
            <a:r>
              <a:rPr lang="en-US" dirty="0">
                <a:solidFill>
                  <a:srgbClr val="0E0E0E"/>
                </a:solidFill>
                <a:effectLst/>
                <a:latin typeface=".SF NS"/>
              </a:rPr>
              <a:t> Offers insight into how efficiently a player converts opportunities into fantasy points, highlighting consistency and potential.</a:t>
            </a:r>
          </a:p>
          <a:p>
            <a:r>
              <a:rPr lang="en-US" dirty="0">
                <a:solidFill>
                  <a:srgbClr val="0E0E0E"/>
                </a:solidFill>
                <a:effectLst/>
                <a:latin typeface="Times New Roman" panose="02020603050405020304" pitchFamily="18" charset="0"/>
              </a:rPr>
              <a:t>5. </a:t>
            </a:r>
            <a:r>
              <a:rPr lang="en-US" b="1" dirty="0">
                <a:solidFill>
                  <a:srgbClr val="0E0E0E"/>
                </a:solidFill>
                <a:effectLst/>
                <a:latin typeface=".SF NS"/>
              </a:rPr>
              <a:t>Team-Related Metrics:</a:t>
            </a:r>
            <a:endParaRPr lang="en-US" dirty="0">
              <a:solidFill>
                <a:srgbClr val="0E0E0E"/>
              </a:solidFill>
              <a:effectLst/>
              <a:latin typeface=".SF NS"/>
            </a:endParaRPr>
          </a:p>
          <a:p>
            <a:r>
              <a:rPr lang="en-US" dirty="0">
                <a:solidFill>
                  <a:srgbClr val="0E0E0E"/>
                </a:solidFill>
                <a:effectLst/>
                <a:latin typeface=".SF NS"/>
              </a:rPr>
              <a:t>• </a:t>
            </a:r>
            <a:r>
              <a:rPr lang="en-US" b="1" dirty="0">
                <a:solidFill>
                  <a:srgbClr val="0E0E0E"/>
                </a:solidFill>
                <a:effectLst/>
                <a:latin typeface=".SF NS"/>
              </a:rPr>
              <a:t>Purpose:</a:t>
            </a:r>
            <a:r>
              <a:rPr lang="en-US" dirty="0">
                <a:solidFill>
                  <a:srgbClr val="0E0E0E"/>
                </a:solidFill>
                <a:effectLst/>
                <a:latin typeface=".SF NS"/>
              </a:rPr>
              <a:t> Contextualizes a player’s performance within their team. High salary share or large percentage of team fantasy points indicates a key player.</a:t>
            </a:r>
          </a:p>
          <a:p>
            <a:r>
              <a:rPr lang="en-US" dirty="0">
                <a:solidFill>
                  <a:srgbClr val="0E0E0E"/>
                </a:solidFill>
                <a:effectLst/>
                <a:latin typeface="Times New Roman" panose="02020603050405020304" pitchFamily="18" charset="0"/>
              </a:rPr>
              <a:t>6. </a:t>
            </a:r>
            <a:r>
              <a:rPr lang="en-US" b="1" dirty="0">
                <a:solidFill>
                  <a:srgbClr val="0E0E0E"/>
                </a:solidFill>
                <a:effectLst/>
                <a:latin typeface=".SF NS"/>
              </a:rPr>
              <a:t>Player’s Team Impact:</a:t>
            </a:r>
            <a:endParaRPr lang="en-US" dirty="0">
              <a:solidFill>
                <a:srgbClr val="0E0E0E"/>
              </a:solidFill>
              <a:effectLst/>
              <a:latin typeface=".SF NS"/>
            </a:endParaRPr>
          </a:p>
          <a:p>
            <a:r>
              <a:rPr lang="en-US" dirty="0">
                <a:solidFill>
                  <a:srgbClr val="0E0E0E"/>
                </a:solidFill>
                <a:effectLst/>
                <a:latin typeface=".SF NS"/>
              </a:rPr>
              <a:t>• </a:t>
            </a:r>
            <a:r>
              <a:rPr lang="en-US" b="1" dirty="0">
                <a:solidFill>
                  <a:srgbClr val="0E0E0E"/>
                </a:solidFill>
                <a:effectLst/>
                <a:latin typeface=".SF NS"/>
              </a:rPr>
              <a:t>Purpose:</a:t>
            </a:r>
            <a:r>
              <a:rPr lang="en-US" dirty="0">
                <a:solidFill>
                  <a:srgbClr val="0E0E0E"/>
                </a:solidFill>
                <a:effectLst/>
                <a:latin typeface=".SF NS"/>
              </a:rPr>
              <a:t> Helps in understanding a player’s role within the team, influencing their fantasy performance.</a:t>
            </a:r>
          </a:p>
          <a:p>
            <a:r>
              <a:rPr lang="en-US" dirty="0">
                <a:solidFill>
                  <a:srgbClr val="0E0E0E"/>
                </a:solidFill>
                <a:effectLst/>
                <a:latin typeface="Times New Roman" panose="02020603050405020304" pitchFamily="18" charset="0"/>
              </a:rPr>
              <a:t>7. </a:t>
            </a:r>
            <a:r>
              <a:rPr lang="en-US" b="1" dirty="0">
                <a:solidFill>
                  <a:srgbClr val="0E0E0E"/>
                </a:solidFill>
                <a:effectLst/>
                <a:latin typeface=".SF NS"/>
              </a:rPr>
              <a:t>Projections:</a:t>
            </a:r>
            <a:endParaRPr lang="en-US" dirty="0">
              <a:solidFill>
                <a:srgbClr val="0E0E0E"/>
              </a:solidFill>
              <a:effectLst/>
              <a:latin typeface=".SF NS"/>
            </a:endParaRPr>
          </a:p>
          <a:p>
            <a:r>
              <a:rPr lang="en-US" dirty="0">
                <a:solidFill>
                  <a:srgbClr val="0E0E0E"/>
                </a:solidFill>
                <a:effectLst/>
                <a:latin typeface=".SF NS"/>
              </a:rPr>
              <a:t>• </a:t>
            </a:r>
            <a:r>
              <a:rPr lang="en-US" b="1" dirty="0">
                <a:solidFill>
                  <a:srgbClr val="0E0E0E"/>
                </a:solidFill>
                <a:effectLst/>
                <a:latin typeface=".SF NS"/>
              </a:rPr>
              <a:t>Purpose:</a:t>
            </a:r>
            <a:r>
              <a:rPr lang="en-US" dirty="0">
                <a:solidFill>
                  <a:srgbClr val="0E0E0E"/>
                </a:solidFill>
                <a:effectLst/>
                <a:latin typeface=".SF NS"/>
              </a:rPr>
              <a:t> Pre-calculated predictions serving as benchmarks for comparison with actual outcomes.</a:t>
            </a:r>
          </a:p>
          <a:p>
            <a:r>
              <a:rPr lang="en-US" dirty="0">
                <a:solidFill>
                  <a:srgbClr val="0E0E0E"/>
                </a:solidFill>
                <a:effectLst/>
                <a:latin typeface="Times New Roman" panose="02020603050405020304" pitchFamily="18" charset="0"/>
              </a:rPr>
              <a:t>8. </a:t>
            </a:r>
            <a:r>
              <a:rPr lang="en-US" b="1" dirty="0">
                <a:solidFill>
                  <a:srgbClr val="0E0E0E"/>
                </a:solidFill>
                <a:effectLst/>
                <a:latin typeface=".SF NS"/>
              </a:rPr>
              <a:t>Actual Results:</a:t>
            </a:r>
            <a:endParaRPr lang="en-US" dirty="0">
              <a:solidFill>
                <a:srgbClr val="0E0E0E"/>
              </a:solidFill>
              <a:effectLst/>
              <a:latin typeface=".SF NS"/>
            </a:endParaRPr>
          </a:p>
          <a:p>
            <a:r>
              <a:rPr lang="en-US" dirty="0">
                <a:solidFill>
                  <a:srgbClr val="0E0E0E"/>
                </a:solidFill>
                <a:effectLst/>
                <a:latin typeface=".SF NS"/>
              </a:rPr>
              <a:t>• </a:t>
            </a:r>
            <a:r>
              <a:rPr lang="en-US" b="1" dirty="0">
                <a:solidFill>
                  <a:srgbClr val="0E0E0E"/>
                </a:solidFill>
                <a:effectLst/>
                <a:latin typeface=".SF NS"/>
              </a:rPr>
              <a:t>Purpose:</a:t>
            </a:r>
            <a:r>
              <a:rPr lang="en-US" dirty="0">
                <a:solidFill>
                  <a:srgbClr val="0E0E0E"/>
                </a:solidFill>
                <a:effectLst/>
                <a:latin typeface=".SF NS"/>
              </a:rPr>
              <a:t> These target variables are crucial for training and evaluating the models.</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c6f90357f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c6f90357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90357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90357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c6f90357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c6f90357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 **Slide: Machine Learning Approaches**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Here’s a slide layout and talking points for discussing the machine learning approaches you took in your project: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**Title:** Machine Learning Approaches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**Content:**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 **Model Selection:**</a:t>
            </a:r>
          </a:p>
          <a:p>
            <a:pPr marL="0" lvl="0" indent="0" algn="l" rtl="0">
              <a:spcBef>
                <a:spcPts val="0"/>
              </a:spcBef>
              <a:spcAft>
                <a:spcPts val="0"/>
              </a:spcAft>
              <a:buNone/>
            </a:pPr>
            <a:r>
              <a:rPr lang="en-US" dirty="0"/>
              <a:t>   - **Why Multiple Models?**</a:t>
            </a:r>
          </a:p>
          <a:p>
            <a:pPr marL="0" lvl="0" indent="0" algn="l" rtl="0">
              <a:spcBef>
                <a:spcPts val="0"/>
              </a:spcBef>
              <a:spcAft>
                <a:spcPts val="0"/>
              </a:spcAft>
              <a:buNone/>
            </a:pPr>
            <a:r>
              <a:rPr lang="en-US" dirty="0"/>
              <a:t>     - We explored different machine learning models to identify the most effective approach for predicting player value performance.</a:t>
            </a:r>
          </a:p>
          <a:p>
            <a:pPr marL="0" lvl="0" indent="0" algn="l" rtl="0">
              <a:spcBef>
                <a:spcPts val="0"/>
              </a:spcBef>
              <a:spcAft>
                <a:spcPts val="0"/>
              </a:spcAft>
              <a:buNone/>
            </a:pPr>
            <a:r>
              <a:rPr lang="en-US" dirty="0"/>
              <a:t>     - The goal was to compare model performance and choose the one that best balances accuracy and efficiency.</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2. **Models Used:**</a:t>
            </a:r>
          </a:p>
          <a:p>
            <a:pPr marL="0" lvl="0" indent="0" algn="l" rtl="0">
              <a:spcBef>
                <a:spcPts val="0"/>
              </a:spcBef>
              <a:spcAft>
                <a:spcPts val="0"/>
              </a:spcAft>
              <a:buNone/>
            </a:pPr>
            <a:r>
              <a:rPr lang="en-US" dirty="0"/>
              <a:t>   - **Logistic Regression:**</a:t>
            </a:r>
          </a:p>
          <a:p>
            <a:pPr marL="0" lvl="0" indent="0" algn="l" rtl="0">
              <a:spcBef>
                <a:spcPts val="0"/>
              </a:spcBef>
              <a:spcAft>
                <a:spcPts val="0"/>
              </a:spcAft>
              <a:buNone/>
            </a:pPr>
            <a:r>
              <a:rPr lang="en-US" dirty="0"/>
              <a:t>     - **Purpose:** Used as a baseline model for its simplicity and interpretability.</a:t>
            </a:r>
          </a:p>
          <a:p>
            <a:pPr marL="0" lvl="0" indent="0" algn="l" rtl="0">
              <a:spcBef>
                <a:spcPts val="0"/>
              </a:spcBef>
              <a:spcAft>
                <a:spcPts val="0"/>
              </a:spcAft>
              <a:buNone/>
            </a:pPr>
            <a:r>
              <a:rPr lang="en-US" dirty="0"/>
              <a:t>     - **Strengths:** Effective for binary classification tasks and provides insights into feature importance via coefficients.</a:t>
            </a:r>
          </a:p>
          <a:p>
            <a:pPr marL="0" lvl="0" indent="0" algn="l" rtl="0">
              <a:spcBef>
                <a:spcPts val="0"/>
              </a:spcBef>
              <a:spcAft>
                <a:spcPts val="0"/>
              </a:spcAft>
              <a:buNone/>
            </a:pPr>
            <a:r>
              <a:rPr lang="en-US" dirty="0"/>
              <a:t>     - **Use Case:** Helps understand the basic relationship between features and the target variable.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 **Random Forest Classifier:**</a:t>
            </a:r>
          </a:p>
          <a:p>
            <a:pPr marL="0" lvl="0" indent="0" algn="l" rtl="0">
              <a:spcBef>
                <a:spcPts val="0"/>
              </a:spcBef>
              <a:spcAft>
                <a:spcPts val="0"/>
              </a:spcAft>
              <a:buNone/>
            </a:pPr>
            <a:r>
              <a:rPr lang="en-US" dirty="0"/>
              <a:t>     - **Purpose:** An ensemble learning method that builds multiple decision trees to improve predictive accuracy.</a:t>
            </a:r>
          </a:p>
          <a:p>
            <a:pPr marL="0" lvl="0" indent="0" algn="l" rtl="0">
              <a:spcBef>
                <a:spcPts val="0"/>
              </a:spcBef>
              <a:spcAft>
                <a:spcPts val="0"/>
              </a:spcAft>
              <a:buNone/>
            </a:pPr>
            <a:r>
              <a:rPr lang="en-US" dirty="0"/>
              <a:t>     - **Strengths:** Handles non-linear relationships well, reduces overfitting, and provides feature importance scores.</a:t>
            </a:r>
          </a:p>
          <a:p>
            <a:pPr marL="0" lvl="0" indent="0" algn="l" rtl="0">
              <a:spcBef>
                <a:spcPts val="0"/>
              </a:spcBef>
              <a:spcAft>
                <a:spcPts val="0"/>
              </a:spcAft>
              <a:buNone/>
            </a:pPr>
            <a:r>
              <a:rPr lang="en-US" dirty="0"/>
              <a:t>     - **Use Case:** Useful for capturing complex patterns and interactions between features.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 **Support Vector Machine (SVM):**</a:t>
            </a:r>
          </a:p>
          <a:p>
            <a:pPr marL="0" lvl="0" indent="0" algn="l" rtl="0">
              <a:spcBef>
                <a:spcPts val="0"/>
              </a:spcBef>
              <a:spcAft>
                <a:spcPts val="0"/>
              </a:spcAft>
              <a:buNone/>
            </a:pPr>
            <a:r>
              <a:rPr lang="en-US" dirty="0"/>
              <a:t>     - **Purpose:** A powerful classifier that finds the optimal hyperplane to separate classes.</a:t>
            </a:r>
          </a:p>
          <a:p>
            <a:pPr marL="0" lvl="0" indent="0" algn="l" rtl="0">
              <a:spcBef>
                <a:spcPts val="0"/>
              </a:spcBef>
              <a:spcAft>
                <a:spcPts val="0"/>
              </a:spcAft>
              <a:buNone/>
            </a:pPr>
            <a:r>
              <a:rPr lang="en-US" dirty="0"/>
              <a:t>     - **Strengths:** Effective in high-dimensional spaces and for non-linear classification when using kernels like RBF.</a:t>
            </a:r>
          </a:p>
          <a:p>
            <a:pPr marL="0" lvl="0" indent="0" algn="l" rtl="0">
              <a:spcBef>
                <a:spcPts val="0"/>
              </a:spcBef>
              <a:spcAft>
                <a:spcPts val="0"/>
              </a:spcAft>
              <a:buNone/>
            </a:pPr>
            <a:r>
              <a:rPr lang="en-US" dirty="0"/>
              <a:t>     - **Use Case:** Suitable for situations where the decision boundary is not linear.</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 **</a:t>
            </a:r>
            <a:r>
              <a:rPr lang="en-US" dirty="0" err="1"/>
              <a:t>XGBoost</a:t>
            </a:r>
            <a:r>
              <a:rPr lang="en-US" dirty="0"/>
              <a:t> Classifier:**</a:t>
            </a:r>
          </a:p>
          <a:p>
            <a:pPr marL="0" lvl="0" indent="0" algn="l" rtl="0">
              <a:spcBef>
                <a:spcPts val="0"/>
              </a:spcBef>
              <a:spcAft>
                <a:spcPts val="0"/>
              </a:spcAft>
              <a:buNone/>
            </a:pPr>
            <a:r>
              <a:rPr lang="en-US" dirty="0"/>
              <a:t>     - **Purpose:** A gradient boosting algorithm known for its high performance and efficiency.</a:t>
            </a:r>
          </a:p>
          <a:p>
            <a:pPr marL="0" lvl="0" indent="0" algn="l" rtl="0">
              <a:spcBef>
                <a:spcPts val="0"/>
              </a:spcBef>
              <a:spcAft>
                <a:spcPts val="0"/>
              </a:spcAft>
              <a:buNone/>
            </a:pPr>
            <a:r>
              <a:rPr lang="en-US" dirty="0"/>
              <a:t>     - **Strengths:** Handles large datasets well, robust to overfitting, and allows for fine-tuning via hyperparameters.</a:t>
            </a:r>
          </a:p>
          <a:p>
            <a:pPr marL="0" lvl="0" indent="0" algn="l" rtl="0">
              <a:spcBef>
                <a:spcPts val="0"/>
              </a:spcBef>
              <a:spcAft>
                <a:spcPts val="0"/>
              </a:spcAft>
              <a:buNone/>
            </a:pPr>
            <a:r>
              <a:rPr lang="en-US" dirty="0"/>
              <a:t>     - **Use Case:** Often yields superior results in competitive machine learning tasks.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3. **Hyperparameter Tuning:**</a:t>
            </a:r>
          </a:p>
          <a:p>
            <a:pPr marL="0" lvl="0" indent="0" algn="l" rtl="0">
              <a:spcBef>
                <a:spcPts val="0"/>
              </a:spcBef>
              <a:spcAft>
                <a:spcPts val="0"/>
              </a:spcAft>
              <a:buNone/>
            </a:pPr>
            <a:r>
              <a:rPr lang="en-US" dirty="0"/>
              <a:t>   - **</a:t>
            </a:r>
            <a:r>
              <a:rPr lang="en-US" dirty="0" err="1"/>
              <a:t>GridSearchCV</a:t>
            </a:r>
            <a:r>
              <a:rPr lang="en-US" dirty="0"/>
              <a:t>:**</a:t>
            </a:r>
          </a:p>
          <a:p>
            <a:pPr marL="0" lvl="0" indent="0" algn="l" rtl="0">
              <a:spcBef>
                <a:spcPts val="0"/>
              </a:spcBef>
              <a:spcAft>
                <a:spcPts val="0"/>
              </a:spcAft>
              <a:buNone/>
            </a:pPr>
            <a:r>
              <a:rPr lang="en-US" dirty="0"/>
              <a:t>     - We used `</a:t>
            </a:r>
            <a:r>
              <a:rPr lang="en-US" dirty="0" err="1"/>
              <a:t>GridSearchCV</a:t>
            </a:r>
            <a:r>
              <a:rPr lang="en-US" dirty="0"/>
              <a:t>` to systematically search for the best hyperparameters for each model.</a:t>
            </a:r>
          </a:p>
          <a:p>
            <a:pPr marL="0" lvl="0" indent="0" algn="l" rtl="0">
              <a:spcBef>
                <a:spcPts val="0"/>
              </a:spcBef>
              <a:spcAft>
                <a:spcPts val="0"/>
              </a:spcAft>
              <a:buNone/>
            </a:pPr>
            <a:r>
              <a:rPr lang="en-US" dirty="0"/>
              <a:t>     - **Why?**: Tuning hyperparameters like `C`, `</a:t>
            </a:r>
            <a:r>
              <a:rPr lang="en-US" dirty="0" err="1"/>
              <a:t>max_depth</a:t>
            </a:r>
            <a:r>
              <a:rPr lang="en-US" dirty="0"/>
              <a:t>`, `</a:t>
            </a:r>
            <a:r>
              <a:rPr lang="en-US" dirty="0" err="1"/>
              <a:t>learning_rate</a:t>
            </a:r>
            <a:r>
              <a:rPr lang="en-US" dirty="0"/>
              <a:t>`, and `</a:t>
            </a:r>
            <a:r>
              <a:rPr lang="en-US" dirty="0" err="1"/>
              <a:t>n_estimators</a:t>
            </a:r>
            <a:r>
              <a:rPr lang="en-US" dirty="0"/>
              <a:t>` helps optimize model performance.</a:t>
            </a:r>
          </a:p>
          <a:p>
            <a:pPr marL="0" lvl="0" indent="0" algn="l" rtl="0">
              <a:spcBef>
                <a:spcPts val="0"/>
              </a:spcBef>
              <a:spcAft>
                <a:spcPts val="0"/>
              </a:spcAft>
              <a:buNone/>
            </a:pPr>
            <a:r>
              <a:rPr lang="en-US" dirty="0"/>
              <a:t>     - **Multithreading:** Leveraged `</a:t>
            </a:r>
            <a:r>
              <a:rPr lang="en-US" dirty="0" err="1"/>
              <a:t>n_jobs</a:t>
            </a:r>
            <a:r>
              <a:rPr lang="en-US" dirty="0"/>
              <a:t>=-1` to speed up the grid search by using all available CPU cores.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4. **Feature Selection:**</a:t>
            </a:r>
          </a:p>
          <a:p>
            <a:pPr marL="0" lvl="0" indent="0" algn="l" rtl="0">
              <a:spcBef>
                <a:spcPts val="0"/>
              </a:spcBef>
              <a:spcAft>
                <a:spcPts val="0"/>
              </a:spcAft>
              <a:buNone/>
            </a:pPr>
            <a:r>
              <a:rPr lang="en-US" dirty="0"/>
              <a:t>   - **Top 10 Features:** </a:t>
            </a:r>
          </a:p>
          <a:p>
            <a:pPr marL="0" lvl="0" indent="0" algn="l" rtl="0">
              <a:spcBef>
                <a:spcPts val="0"/>
              </a:spcBef>
              <a:spcAft>
                <a:spcPts val="0"/>
              </a:spcAft>
              <a:buNone/>
            </a:pPr>
            <a:r>
              <a:rPr lang="en-US" dirty="0"/>
              <a:t>     - Identified the top 10 features based on correlation with the target and low inter-correlation between features.</a:t>
            </a:r>
          </a:p>
          <a:p>
            <a:pPr marL="0" lvl="0" indent="0" algn="l" rtl="0">
              <a:spcBef>
                <a:spcPts val="0"/>
              </a:spcBef>
              <a:spcAft>
                <a:spcPts val="0"/>
              </a:spcAft>
              <a:buNone/>
            </a:pPr>
            <a:r>
              <a:rPr lang="en-US" dirty="0"/>
              <a:t>   - **Why Feature Selection?**</a:t>
            </a:r>
          </a:p>
          <a:p>
            <a:pPr marL="0" lvl="0" indent="0" algn="l" rtl="0">
              <a:spcBef>
                <a:spcPts val="0"/>
              </a:spcBef>
              <a:spcAft>
                <a:spcPts val="0"/>
              </a:spcAft>
              <a:buNone/>
            </a:pPr>
            <a:r>
              <a:rPr lang="en-US" dirty="0"/>
              <a:t>     - Reducing the number of features helps in simplifying the models, speeding up training, and potentially improving performance by focusing on the most relevant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5. **Model Evaluation:**</a:t>
            </a:r>
          </a:p>
          <a:p>
            <a:pPr marL="0" lvl="0" indent="0" algn="l" rtl="0">
              <a:spcBef>
                <a:spcPts val="0"/>
              </a:spcBef>
              <a:spcAft>
                <a:spcPts val="0"/>
              </a:spcAft>
              <a:buNone/>
            </a:pPr>
            <a:r>
              <a:rPr lang="en-US" dirty="0"/>
              <a:t>   - **Metrics Used:**</a:t>
            </a:r>
          </a:p>
          <a:p>
            <a:pPr marL="0" lvl="0" indent="0" algn="l" rtl="0">
              <a:spcBef>
                <a:spcPts val="0"/>
              </a:spcBef>
              <a:spcAft>
                <a:spcPts val="0"/>
              </a:spcAft>
              <a:buNone/>
            </a:pPr>
            <a:r>
              <a:rPr lang="en-US" dirty="0"/>
              <a:t>     - **Accuracy, Precision, Recall, F1-score:** Used these metrics to compare the performance of each model.</a:t>
            </a:r>
          </a:p>
          <a:p>
            <a:pPr marL="0" lvl="0" indent="0" algn="l" rtl="0">
              <a:spcBef>
                <a:spcPts val="0"/>
              </a:spcBef>
              <a:spcAft>
                <a:spcPts val="0"/>
              </a:spcAft>
              <a:buNone/>
            </a:pPr>
            <a:r>
              <a:rPr lang="en-US" dirty="0"/>
              <a:t>   - **Confusion Matrix:**</a:t>
            </a:r>
          </a:p>
          <a:p>
            <a:pPr marL="0" lvl="0" indent="0" algn="l" rtl="0">
              <a:spcBef>
                <a:spcPts val="0"/>
              </a:spcBef>
              <a:spcAft>
                <a:spcPts val="0"/>
              </a:spcAft>
              <a:buNone/>
            </a:pPr>
            <a:r>
              <a:rPr lang="en-US" dirty="0"/>
              <a:t>     - Analyzed confusion matrices to understand the distribution of true positives, false positives, true negatives, and false negatives.</a:t>
            </a:r>
          </a:p>
          <a:p>
            <a:pPr marL="0" lvl="0" indent="0" algn="l" rtl="0">
              <a:spcBef>
                <a:spcPts val="0"/>
              </a:spcBef>
              <a:spcAft>
                <a:spcPts val="0"/>
              </a:spcAft>
              <a:buNone/>
            </a:pPr>
            <a:r>
              <a:rPr lang="en-US" dirty="0"/>
              <a:t>   - **Comparison:**</a:t>
            </a:r>
          </a:p>
          <a:p>
            <a:pPr marL="0" lvl="0" indent="0" algn="l" rtl="0">
              <a:spcBef>
                <a:spcPts val="0"/>
              </a:spcBef>
              <a:spcAft>
                <a:spcPts val="0"/>
              </a:spcAft>
              <a:buNone/>
            </a:pPr>
            <a:r>
              <a:rPr lang="en-US" dirty="0"/>
              <a:t>     - Logistic Regression, Random Forest, and </a:t>
            </a:r>
            <a:r>
              <a:rPr lang="en-US" dirty="0" err="1"/>
              <a:t>XGBoost</a:t>
            </a:r>
            <a:r>
              <a:rPr lang="en-US" dirty="0"/>
              <a:t> all showed similar performance, indicating that the models were well-tuned and effective in capturing the patterns in the data.</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6. **Key Insights:**</a:t>
            </a:r>
          </a:p>
          <a:p>
            <a:pPr marL="0" lvl="0" indent="0" algn="l" rtl="0">
              <a:spcBef>
                <a:spcPts val="0"/>
              </a:spcBef>
              <a:spcAft>
                <a:spcPts val="0"/>
              </a:spcAft>
              <a:buNone/>
            </a:pPr>
            <a:r>
              <a:rPr lang="en-US" dirty="0"/>
              <a:t>   - **Model Robustness:**</a:t>
            </a:r>
          </a:p>
          <a:p>
            <a:pPr marL="0" lvl="0" indent="0" algn="l" rtl="0">
              <a:spcBef>
                <a:spcPts val="0"/>
              </a:spcBef>
              <a:spcAft>
                <a:spcPts val="0"/>
              </a:spcAft>
              <a:buNone/>
            </a:pPr>
            <a:r>
              <a:rPr lang="en-US" dirty="0"/>
              <a:t>     - The similar results across models suggest that the dataset and features were well-prepared, leading to consistent performance.</a:t>
            </a:r>
          </a:p>
          <a:p>
            <a:pPr marL="0" lvl="0" indent="0" algn="l" rtl="0">
              <a:spcBef>
                <a:spcPts val="0"/>
              </a:spcBef>
              <a:spcAft>
                <a:spcPts val="0"/>
              </a:spcAft>
              <a:buNone/>
            </a:pPr>
            <a:r>
              <a:rPr lang="en-US" dirty="0"/>
              <a:t>   - **</a:t>
            </a:r>
            <a:r>
              <a:rPr lang="en-US" dirty="0" err="1"/>
              <a:t>XGBoost</a:t>
            </a:r>
            <a:r>
              <a:rPr lang="en-US" dirty="0"/>
              <a:t> Advantage:**</a:t>
            </a:r>
          </a:p>
          <a:p>
            <a:pPr marL="0" lvl="0" indent="0" algn="l" rtl="0">
              <a:spcBef>
                <a:spcPts val="0"/>
              </a:spcBef>
              <a:spcAft>
                <a:spcPts val="0"/>
              </a:spcAft>
              <a:buNone/>
            </a:pPr>
            <a:r>
              <a:rPr lang="en-US" dirty="0"/>
              <a:t>     - </a:t>
            </a:r>
            <a:r>
              <a:rPr lang="en-US" dirty="0" err="1"/>
              <a:t>XGBoost</a:t>
            </a:r>
            <a:r>
              <a:rPr lang="en-US" dirty="0"/>
              <a:t> slightly outperformed other models, making it the best candidate for deployment in a real-world setting.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**Tips for Presenting This Content:**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**Compare and Contrast:** Briefly explain the strengths and weaknesses of each model and why multiple approaches were necessary.</a:t>
            </a:r>
          </a:p>
          <a:p>
            <a:pPr marL="0" lvl="0" indent="0" algn="l" rtl="0">
              <a:spcBef>
                <a:spcPts val="0"/>
              </a:spcBef>
              <a:spcAft>
                <a:spcPts val="0"/>
              </a:spcAft>
              <a:buNone/>
            </a:pPr>
            <a:r>
              <a:rPr lang="en-US" dirty="0"/>
              <a:t>- **Highlight Key Decisions:** Emphasize why certain models were chosen and the importance of hyperparameter tuning.</a:t>
            </a:r>
          </a:p>
          <a:p>
            <a:pPr marL="0" lvl="0" indent="0" algn="l" rtl="0">
              <a:spcBef>
                <a:spcPts val="0"/>
              </a:spcBef>
              <a:spcAft>
                <a:spcPts val="0"/>
              </a:spcAft>
              <a:buNone/>
            </a:pPr>
            <a:r>
              <a:rPr lang="en-US" dirty="0"/>
              <a:t>- **Engage with Visuals:** Use visual aids like bar charts comparing model performance metrics or a table summarizing the hyperparameters used.</a:t>
            </a:r>
          </a:p>
          <a:p>
            <a:pPr marL="0" lvl="0" indent="0" algn="l" rtl="0">
              <a:spcBef>
                <a:spcPts val="0"/>
              </a:spcBef>
              <a:spcAft>
                <a:spcPts val="0"/>
              </a:spcAft>
              <a:buNone/>
            </a:pPr>
            <a:r>
              <a:rPr lang="en-US" dirty="0"/>
              <a:t>- **Keep It Accessible:** While discussing the technical aspects, ensure that the audience can follow along, especially if they’re not deeply familiar with machine learning.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This structure will help you effectively communicate the machine learning approaches you took in your project. Let me know if you need further details or if there’s anything specific you’d like to highlight!</a:t>
            </a:r>
            <a:endParaRPr dirty="0"/>
          </a:p>
        </p:txBody>
      </p:sp>
    </p:spTree>
    <p:extLst>
      <p:ext uri="{BB962C8B-B14F-4D97-AF65-F5344CB8AC3E}">
        <p14:creationId xmlns:p14="http://schemas.microsoft.com/office/powerpoint/2010/main" val="20710201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c6f90357f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c6f90357f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5.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8" Type="http://schemas.openxmlformats.org/officeDocument/2006/relationships/image" Target="../media/image3.jpg"/><Relationship Id="rId3" Type="http://schemas.openxmlformats.org/officeDocument/2006/relationships/hyperlink" Target="https://www.nba.com/stats" TargetMode="External"/><Relationship Id="rId7"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jpg"/><Relationship Id="rId5" Type="http://schemas.openxmlformats.org/officeDocument/2006/relationships/hyperlink" Target="https://sabersim.com/" TargetMode="External"/><Relationship Id="rId4" Type="http://schemas.openxmlformats.org/officeDocument/2006/relationships/hyperlink" Target="https://sportsdata.io/"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512700" y="213105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Predicting Fantasy Basketball Performance Using Supervised Learning</a:t>
            </a:r>
            <a:endParaRPr/>
          </a:p>
        </p:txBody>
      </p:sp>
      <p:sp>
        <p:nvSpPr>
          <p:cNvPr id="60" name="Google Shape;60;p13"/>
          <p:cNvSpPr txBox="1">
            <a:spLocks noGrp="1"/>
          </p:cNvSpPr>
          <p:nvPr>
            <p:ph type="subTitle" idx="1"/>
          </p:nvPr>
        </p:nvSpPr>
        <p:spPr>
          <a:xfrm>
            <a:off x="229479" y="3784550"/>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By Luis Marte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Strengths:</a:t>
            </a:r>
            <a:endParaRPr sz="1800" b="1" dirty="0"/>
          </a:p>
          <a:p>
            <a:pPr marL="0" lvl="0" indent="0" algn="l" rtl="0">
              <a:spcBef>
                <a:spcPts val="1600"/>
              </a:spcBef>
              <a:spcAft>
                <a:spcPts val="1600"/>
              </a:spcAft>
              <a:buNone/>
            </a:pPr>
            <a:r>
              <a:rPr lang="en" sz="1600" dirty="0"/>
              <a:t>Has a slightly better recall for class 0 and shows a more balanced F1 score</a:t>
            </a:r>
            <a:endParaRPr sz="1600" dirty="0"/>
          </a:p>
        </p:txBody>
      </p:sp>
      <p:sp>
        <p:nvSpPr>
          <p:cNvPr id="102" name="Google Shape;102;p20"/>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Weaknesses:</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Struggles with class 1, showing low precision and recall.</a:t>
            </a:r>
            <a:endParaRPr sz="1600" dirty="0"/>
          </a:p>
        </p:txBody>
      </p:sp>
      <p:sp>
        <p:nvSpPr>
          <p:cNvPr id="103" name="Google Shape;103;p2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Random Forest Classifier</a:t>
            </a:r>
            <a:endParaRPr dirty="0"/>
          </a:p>
        </p:txBody>
      </p:sp>
    </p:spTree>
    <p:extLst>
      <p:ext uri="{BB962C8B-B14F-4D97-AF65-F5344CB8AC3E}">
        <p14:creationId xmlns:p14="http://schemas.microsoft.com/office/powerpoint/2010/main" val="16806753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Strengths:</a:t>
            </a:r>
            <a:endParaRPr sz="1800" b="1" dirty="0"/>
          </a:p>
          <a:p>
            <a:pPr marL="0" lvl="0" indent="0" algn="l" rtl="0">
              <a:spcBef>
                <a:spcPts val="1600"/>
              </a:spcBef>
              <a:spcAft>
                <a:spcPts val="1600"/>
              </a:spcAft>
              <a:buNone/>
            </a:pPr>
            <a:r>
              <a:rPr lang="en" sz="1600" dirty="0"/>
              <a:t>Higher accuracy than logistic regression and random forest, with a better balance in precision and recall for both classes</a:t>
            </a:r>
            <a:endParaRPr sz="1600" dirty="0"/>
          </a:p>
        </p:txBody>
      </p:sp>
      <p:sp>
        <p:nvSpPr>
          <p:cNvPr id="102" name="Google Shape;102;p20"/>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Weaknesses:</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Similar to Random Forest, </a:t>
            </a:r>
            <a:r>
              <a:rPr lang="en-US" sz="1600" dirty="0" err="1"/>
              <a:t>XGBoost</a:t>
            </a:r>
            <a:r>
              <a:rPr lang="en-US" sz="1600" dirty="0"/>
              <a:t> struggles with class 1. However, it does slightly better in F1 score</a:t>
            </a:r>
            <a:endParaRPr sz="1600" dirty="0"/>
          </a:p>
        </p:txBody>
      </p:sp>
      <p:sp>
        <p:nvSpPr>
          <p:cNvPr id="103" name="Google Shape;103;p2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a:t>XGBoost</a:t>
            </a:r>
            <a:r>
              <a:rPr lang="en" dirty="0"/>
              <a:t> Classifier</a:t>
            </a:r>
            <a:endParaRPr dirty="0"/>
          </a:p>
        </p:txBody>
      </p:sp>
    </p:spTree>
    <p:extLst>
      <p:ext uri="{BB962C8B-B14F-4D97-AF65-F5344CB8AC3E}">
        <p14:creationId xmlns:p14="http://schemas.microsoft.com/office/powerpoint/2010/main" val="41788896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3" name="Google Shape;103;p2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Support Vector Machine (SVM)</a:t>
            </a:r>
            <a:endParaRPr dirty="0"/>
          </a:p>
        </p:txBody>
      </p:sp>
      <p:sp>
        <p:nvSpPr>
          <p:cNvPr id="3" name="Text Placeholder 2">
            <a:extLst>
              <a:ext uri="{FF2B5EF4-FFF2-40B4-BE49-F238E27FC236}">
                <a16:creationId xmlns:a16="http://schemas.microsoft.com/office/drawing/2014/main" id="{26017591-7535-9694-3E9D-8C46673137BC}"/>
              </a:ext>
            </a:extLst>
          </p:cNvPr>
          <p:cNvSpPr>
            <a:spLocks noGrp="1"/>
          </p:cNvSpPr>
          <p:nvPr>
            <p:ph type="body" idx="1"/>
          </p:nvPr>
        </p:nvSpPr>
        <p:spPr>
          <a:xfrm>
            <a:off x="311700" y="1171675"/>
            <a:ext cx="8006912" cy="3397200"/>
          </a:xfrm>
        </p:spPr>
        <p:txBody>
          <a:bodyPr/>
          <a:lstStyle/>
          <a:p>
            <a:pPr marL="139700" indent="0">
              <a:buNone/>
            </a:pPr>
            <a:r>
              <a:rPr lang="en-US" sz="1600" dirty="0"/>
              <a:t>Although SVM shows the highest accuracy among all models, its performance indicates that it almost always predicts class 0, making it unreliable in predicting high-performing player options.</a:t>
            </a:r>
          </a:p>
        </p:txBody>
      </p:sp>
    </p:spTree>
    <p:extLst>
      <p:ext uri="{BB962C8B-B14F-4D97-AF65-F5344CB8AC3E}">
        <p14:creationId xmlns:p14="http://schemas.microsoft.com/office/powerpoint/2010/main" val="1034747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pic>
        <p:nvPicPr>
          <p:cNvPr id="108" name="Google Shape;108;p21" descr="Looking through a cardboard paper-towel roll towards light at the end of it"/>
          <p:cNvPicPr preferRelativeResize="0"/>
          <p:nvPr/>
        </p:nvPicPr>
        <p:blipFill rotWithShape="1">
          <a:blip r:embed="rId3">
            <a:alphaModFix/>
          </a:blip>
          <a:srcRect l="22872" t="1578" r="19354" b="984"/>
          <a:stretch/>
        </p:blipFill>
        <p:spPr>
          <a:xfrm>
            <a:off x="0" y="0"/>
            <a:ext cx="4576348" cy="5143501"/>
          </a:xfrm>
          <a:prstGeom prst="rect">
            <a:avLst/>
          </a:prstGeom>
          <a:noFill/>
          <a:ln>
            <a:noFill/>
          </a:ln>
        </p:spPr>
      </p:pic>
      <p:pic>
        <p:nvPicPr>
          <p:cNvPr id="109" name="Google Shape;109;p21" descr="Overhead shot of various masculine accessories including large headphones, a bow-tie, and a wrist watch"/>
          <p:cNvPicPr preferRelativeResize="0"/>
          <p:nvPr/>
        </p:nvPicPr>
        <p:blipFill rotWithShape="1">
          <a:blip r:embed="rId4">
            <a:alphaModFix/>
          </a:blip>
          <a:srcRect l="37422" t="840" r="8654" b="6840"/>
          <a:stretch/>
        </p:blipFill>
        <p:spPr>
          <a:xfrm>
            <a:off x="4576350" y="0"/>
            <a:ext cx="4567649" cy="5143200"/>
          </a:xfrm>
          <a:prstGeom prst="rect">
            <a:avLst/>
          </a:prstGeom>
          <a:noFill/>
          <a:ln>
            <a:noFill/>
          </a:ln>
        </p:spPr>
      </p:pic>
      <p:sp>
        <p:nvSpPr>
          <p:cNvPr id="110" name="Google Shape;110;p21"/>
          <p:cNvSpPr txBox="1">
            <a:spLocks noGrp="1"/>
          </p:cNvSpPr>
          <p:nvPr>
            <p:ph type="body" idx="1"/>
          </p:nvPr>
        </p:nvSpPr>
        <p:spPr>
          <a:xfrm>
            <a:off x="311700" y="4230575"/>
            <a:ext cx="5998800" cy="605100"/>
          </a:xfrm>
          <a:prstGeom prst="rect">
            <a:avLst/>
          </a:prstGeom>
          <a:solidFill>
            <a:schemeClr val="lt1">
              <a:alpha val="72712"/>
            </a:schemeClr>
          </a:solidFill>
        </p:spPr>
        <p:txBody>
          <a:bodyPr spcFirstLastPara="1" wrap="square" lIns="91425" tIns="91425" rIns="91425" bIns="91425" anchor="ctr" anchorCtr="0">
            <a:noAutofit/>
          </a:bodyPr>
          <a:lstStyle/>
          <a:p>
            <a:pPr marL="0" lvl="0" indent="0" algn="l" rtl="0">
              <a:spcBef>
                <a:spcPts val="0"/>
              </a:spcBef>
              <a:spcAft>
                <a:spcPts val="0"/>
              </a:spcAft>
              <a:buNone/>
            </a:pPr>
            <a:r>
              <a:rPr lang="en" dirty="0"/>
              <a:t>The Decision</a:t>
            </a:r>
            <a:endParaRPr dirty="0"/>
          </a:p>
        </p:txBody>
      </p:sp>
      <p:sp>
        <p:nvSpPr>
          <p:cNvPr id="2" name="TextBox 1">
            <a:extLst>
              <a:ext uri="{FF2B5EF4-FFF2-40B4-BE49-F238E27FC236}">
                <a16:creationId xmlns:a16="http://schemas.microsoft.com/office/drawing/2014/main" id="{3CADA6B8-AD60-2B7B-074F-A15FD6423DB3}"/>
              </a:ext>
            </a:extLst>
          </p:cNvPr>
          <p:cNvSpPr txBox="1"/>
          <p:nvPr/>
        </p:nvSpPr>
        <p:spPr>
          <a:xfrm>
            <a:off x="210393" y="817296"/>
            <a:ext cx="8456177" cy="1938992"/>
          </a:xfrm>
          <a:prstGeom prst="rect">
            <a:avLst/>
          </a:prstGeom>
          <a:solidFill>
            <a:schemeClr val="accent1">
              <a:alpha val="61886"/>
            </a:schemeClr>
          </a:solidFill>
        </p:spPr>
        <p:txBody>
          <a:bodyPr wrap="square" rtlCol="0">
            <a:spAutoFit/>
          </a:bodyPr>
          <a:lstStyle/>
          <a:p>
            <a:r>
              <a:rPr lang="en-US" sz="2000" dirty="0"/>
              <a:t>Logistic Regression provides the most balanced approach between the two classes, ensuring the model doesn’t overly favor one class at the expense of the other.</a:t>
            </a:r>
          </a:p>
          <a:p>
            <a:endParaRPr lang="en-US" sz="2000" dirty="0"/>
          </a:p>
          <a:p>
            <a:r>
              <a:rPr lang="en-US" sz="2000" dirty="0"/>
              <a:t>Alternatively, </a:t>
            </a:r>
            <a:r>
              <a:rPr lang="en-US" sz="2000" dirty="0" err="1"/>
              <a:t>XGBoost</a:t>
            </a:r>
            <a:r>
              <a:rPr lang="en-US" sz="2000" dirty="0"/>
              <a:t> could be considered after continued tuning and adjustments.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72829" y="518258"/>
            <a:ext cx="8852686" cy="4417884"/>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aim to focus from predicting raw fantasy points to value performance, optimizing player selection</a:t>
            </a:r>
            <a:br>
              <a:rPr lang="en" dirty="0"/>
            </a:b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137565" y="526349"/>
            <a:ext cx="9006435" cy="4369331"/>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Prioritizing value ensures strategic budget allocation, leading to more balanced and competitive lineups</a:t>
            </a:r>
            <a:br>
              <a:rPr lang="en" dirty="0"/>
            </a:br>
            <a:endParaRPr dirty="0"/>
          </a:p>
        </p:txBody>
      </p:sp>
    </p:spTree>
    <p:extLst>
      <p:ext uri="{BB962C8B-B14F-4D97-AF65-F5344CB8AC3E}">
        <p14:creationId xmlns:p14="http://schemas.microsoft.com/office/powerpoint/2010/main" val="23931905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The Dataset</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Key Features</a:t>
            </a:r>
            <a:endParaRPr dirty="0"/>
          </a:p>
        </p:txBody>
      </p:sp>
      <p:sp>
        <p:nvSpPr>
          <p:cNvPr id="76" name="Google Shape;76;p16"/>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Found around the house!</a:t>
            </a:r>
            <a:endParaRPr dirty="0"/>
          </a:p>
        </p:txBody>
      </p:sp>
      <p:sp>
        <p:nvSpPr>
          <p:cNvPr id="77" name="Google Shape;77;p16"/>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l" rtl="0">
              <a:lnSpc>
                <a:spcPct val="100000"/>
              </a:lnSpc>
              <a:spcBef>
                <a:spcPts val="0"/>
              </a:spcBef>
              <a:spcAft>
                <a:spcPts val="0"/>
              </a:spcAft>
              <a:buSzPts val="1800"/>
              <a:buChar char="●"/>
            </a:pPr>
            <a:r>
              <a:rPr lang="en" dirty="0"/>
              <a:t>Player Information</a:t>
            </a:r>
            <a:endParaRPr dirty="0"/>
          </a:p>
          <a:p>
            <a:pPr marL="457200" lvl="0" indent="-342900" algn="l" rtl="0">
              <a:lnSpc>
                <a:spcPct val="100000"/>
              </a:lnSpc>
              <a:spcBef>
                <a:spcPts val="1600"/>
              </a:spcBef>
              <a:spcAft>
                <a:spcPts val="0"/>
              </a:spcAft>
              <a:buSzPts val="1800"/>
              <a:buChar char="●"/>
            </a:pPr>
            <a:r>
              <a:rPr lang="en-US" dirty="0"/>
              <a:t>Game-Specific Data</a:t>
            </a:r>
            <a:endParaRPr dirty="0"/>
          </a:p>
          <a:p>
            <a:pPr marL="457200" lvl="0" indent="-342900" algn="l" rtl="0">
              <a:lnSpc>
                <a:spcPct val="100000"/>
              </a:lnSpc>
              <a:spcBef>
                <a:spcPts val="1600"/>
              </a:spcBef>
              <a:spcAft>
                <a:spcPts val="0"/>
              </a:spcAft>
              <a:buSzPts val="1800"/>
              <a:buChar char="●"/>
            </a:pPr>
            <a:r>
              <a:rPr lang="en-US" dirty="0"/>
              <a:t>Historical Performance Metrics</a:t>
            </a:r>
            <a:endParaRPr dirty="0"/>
          </a:p>
          <a:p>
            <a:pPr marL="457200" lvl="0" indent="-342900" algn="l" rtl="0">
              <a:lnSpc>
                <a:spcPct val="100000"/>
              </a:lnSpc>
              <a:spcBef>
                <a:spcPts val="1600"/>
              </a:spcBef>
              <a:buSzPts val="1800"/>
              <a:buChar char="●"/>
            </a:pPr>
            <a:r>
              <a:rPr lang="en" dirty="0"/>
              <a:t>Efficiency Metrics</a:t>
            </a:r>
          </a:p>
          <a:p>
            <a:pPr marL="457200" lvl="0" indent="-342900" algn="l" rtl="0">
              <a:lnSpc>
                <a:spcPct val="100000"/>
              </a:lnSpc>
              <a:spcBef>
                <a:spcPts val="1600"/>
              </a:spcBef>
              <a:buSzPts val="1800"/>
              <a:buChar char="●"/>
            </a:pPr>
            <a:r>
              <a:rPr lang="en" dirty="0"/>
              <a:t>Team-related Metrics</a:t>
            </a:r>
          </a:p>
          <a:p>
            <a:pPr marL="457200" lvl="0" indent="-342900" algn="l" rtl="0">
              <a:lnSpc>
                <a:spcPct val="100000"/>
              </a:lnSpc>
              <a:spcBef>
                <a:spcPts val="1600"/>
              </a:spcBef>
              <a:buSzPts val="1800"/>
              <a:buChar char="●"/>
            </a:pPr>
            <a:r>
              <a:rPr lang="en" dirty="0"/>
              <a:t>Team Impact</a:t>
            </a:r>
          </a:p>
          <a:p>
            <a:pPr marL="457200" lvl="0" indent="-342900" algn="l" rtl="0">
              <a:lnSpc>
                <a:spcPct val="100000"/>
              </a:lnSpc>
              <a:spcBef>
                <a:spcPts val="1600"/>
              </a:spcBef>
              <a:buSzPts val="1800"/>
              <a:buChar char="●"/>
            </a:pPr>
            <a:r>
              <a:rPr lang="en" dirty="0"/>
              <a:t>Projections</a:t>
            </a:r>
          </a:p>
          <a:p>
            <a:pPr marL="457200" lvl="0" indent="-342900" algn="l" rtl="0">
              <a:lnSpc>
                <a:spcPct val="100000"/>
              </a:lnSpc>
              <a:spcBef>
                <a:spcPts val="1600"/>
              </a:spcBef>
              <a:buSzPts val="1800"/>
              <a:buChar char="●"/>
            </a:pPr>
            <a:r>
              <a:rPr lang="en" dirty="0"/>
              <a:t>Actual Results</a:t>
            </a: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Data Sources</a:t>
            </a:r>
            <a:endParaRPr dirty="0"/>
          </a:p>
        </p:txBody>
      </p:sp>
      <p:sp>
        <p:nvSpPr>
          <p:cNvPr id="83" name="Google Shape;83;p17"/>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p>
            <a:r>
              <a:rPr lang="en-US" sz="1600" dirty="0">
                <a:solidFill>
                  <a:srgbClr val="0E0E0E"/>
                </a:solidFill>
                <a:effectLst/>
                <a:latin typeface=".SF NS"/>
                <a:hlinkClick r:id="rId3"/>
              </a:rPr>
              <a:t>NBA.com/stats</a:t>
            </a:r>
            <a:r>
              <a:rPr lang="en-US" sz="1600" dirty="0">
                <a:solidFill>
                  <a:srgbClr val="0E0E0E"/>
                </a:solidFill>
                <a:effectLst/>
                <a:latin typeface=".SF NS"/>
              </a:rPr>
              <a:t> for team and player stats</a:t>
            </a:r>
          </a:p>
          <a:p>
            <a:r>
              <a:rPr lang="en-US" sz="1600" dirty="0">
                <a:solidFill>
                  <a:srgbClr val="0E0E0E"/>
                </a:solidFill>
                <a:effectLst/>
                <a:latin typeface=".SF NS"/>
                <a:hlinkClick r:id="rId4"/>
              </a:rPr>
              <a:t>SportsData.io</a:t>
            </a:r>
            <a:r>
              <a:rPr lang="en-US" sz="1600" dirty="0">
                <a:solidFill>
                  <a:srgbClr val="0E0E0E"/>
                </a:solidFill>
                <a:effectLst/>
                <a:latin typeface=".SF NS"/>
              </a:rPr>
              <a:t> for schedules.</a:t>
            </a:r>
          </a:p>
          <a:p>
            <a:r>
              <a:rPr lang="en-US" sz="1600" dirty="0">
                <a:solidFill>
                  <a:srgbClr val="0E0E0E"/>
                </a:solidFill>
                <a:effectLst/>
                <a:latin typeface=".SF NS"/>
                <a:hlinkClick r:id="rId5"/>
              </a:rPr>
              <a:t>SaberSim</a:t>
            </a:r>
            <a:r>
              <a:rPr lang="en-US" sz="1600" dirty="0">
                <a:solidFill>
                  <a:srgbClr val="0E0E0E"/>
                </a:solidFill>
                <a:effectLst/>
                <a:latin typeface=".SF NS"/>
              </a:rPr>
              <a:t> for projected minutes, ownership, and salary.</a:t>
            </a:r>
          </a:p>
        </p:txBody>
      </p:sp>
      <p:pic>
        <p:nvPicPr>
          <p:cNvPr id="84" name="Google Shape;84;p17" descr="Data displayed on screen"/>
          <p:cNvPicPr preferRelativeResize="0"/>
          <p:nvPr/>
        </p:nvPicPr>
        <p:blipFill>
          <a:blip r:embed="rId6"/>
          <a:srcRect l="15282" r="15282"/>
          <a:stretch/>
        </p:blipFill>
        <p:spPr>
          <a:xfrm>
            <a:off x="4705150" y="342525"/>
            <a:ext cx="2035799" cy="1955427"/>
          </a:xfrm>
          <a:prstGeom prst="rect">
            <a:avLst/>
          </a:prstGeom>
          <a:noFill/>
          <a:ln>
            <a:noFill/>
          </a:ln>
        </p:spPr>
      </p:pic>
      <p:pic>
        <p:nvPicPr>
          <p:cNvPr id="85" name="Google Shape;85;p17" descr="Silver trophy"/>
          <p:cNvPicPr preferRelativeResize="0"/>
          <p:nvPr/>
        </p:nvPicPr>
        <p:blipFill>
          <a:blip r:embed="rId7"/>
          <a:srcRect l="15141" r="15141"/>
          <a:stretch/>
        </p:blipFill>
        <p:spPr>
          <a:xfrm>
            <a:off x="6796425" y="342525"/>
            <a:ext cx="2035799" cy="1946700"/>
          </a:xfrm>
          <a:prstGeom prst="rect">
            <a:avLst/>
          </a:prstGeom>
          <a:noFill/>
          <a:ln>
            <a:noFill/>
          </a:ln>
        </p:spPr>
      </p:pic>
      <p:pic>
        <p:nvPicPr>
          <p:cNvPr id="86" name="Google Shape;86;p17" descr="aerial view of one end of basketball court"/>
          <p:cNvPicPr preferRelativeResize="0"/>
          <p:nvPr/>
        </p:nvPicPr>
        <p:blipFill>
          <a:blip r:embed="rId8"/>
          <a:srcRect t="6514" b="6514"/>
          <a:stretch/>
        </p:blipFill>
        <p:spPr>
          <a:xfrm>
            <a:off x="4705200" y="2336175"/>
            <a:ext cx="4127099" cy="24203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8"/>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Machine Learning Approaches</a:t>
            </a:r>
            <a:endParaRP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Models Used</a:t>
            </a:r>
            <a:endParaRPr dirty="0"/>
          </a:p>
        </p:txBody>
      </p:sp>
      <p:sp>
        <p:nvSpPr>
          <p:cNvPr id="76" name="Google Shape;76;p16"/>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Found around the house!</a:t>
            </a:r>
            <a:endParaRPr dirty="0"/>
          </a:p>
        </p:txBody>
      </p:sp>
      <p:sp>
        <p:nvSpPr>
          <p:cNvPr id="77" name="Google Shape;77;p16"/>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l" rtl="0">
              <a:lnSpc>
                <a:spcPct val="100000"/>
              </a:lnSpc>
              <a:spcBef>
                <a:spcPts val="0"/>
              </a:spcBef>
              <a:spcAft>
                <a:spcPts val="0"/>
              </a:spcAft>
              <a:buSzPts val="1800"/>
              <a:buChar char="●"/>
            </a:pPr>
            <a:r>
              <a:rPr lang="en" dirty="0"/>
              <a:t>Logistic Regression</a:t>
            </a:r>
            <a:endParaRPr dirty="0"/>
          </a:p>
          <a:p>
            <a:pPr marL="457200" lvl="0" indent="-342900" algn="l" rtl="0">
              <a:lnSpc>
                <a:spcPct val="100000"/>
              </a:lnSpc>
              <a:spcBef>
                <a:spcPts val="1600"/>
              </a:spcBef>
              <a:spcAft>
                <a:spcPts val="0"/>
              </a:spcAft>
              <a:buSzPts val="1800"/>
              <a:buChar char="●"/>
            </a:pPr>
            <a:r>
              <a:rPr lang="en-US" dirty="0"/>
              <a:t>Random Forest</a:t>
            </a:r>
            <a:endParaRPr dirty="0"/>
          </a:p>
          <a:p>
            <a:pPr marL="457200" lvl="0" indent="-342900" algn="l" rtl="0">
              <a:lnSpc>
                <a:spcPct val="100000"/>
              </a:lnSpc>
              <a:spcBef>
                <a:spcPts val="1600"/>
              </a:spcBef>
              <a:spcAft>
                <a:spcPts val="0"/>
              </a:spcAft>
              <a:buSzPts val="1800"/>
              <a:buChar char="●"/>
            </a:pPr>
            <a:r>
              <a:rPr lang="en-US" dirty="0" err="1"/>
              <a:t>XGBoost</a:t>
            </a:r>
            <a:r>
              <a:rPr lang="en-US" dirty="0"/>
              <a:t> Classifier</a:t>
            </a:r>
            <a:endParaRPr dirty="0"/>
          </a:p>
          <a:p>
            <a:pPr marL="457200" lvl="0" indent="-342900" algn="l" rtl="0">
              <a:lnSpc>
                <a:spcPct val="100000"/>
              </a:lnSpc>
              <a:spcBef>
                <a:spcPts val="1600"/>
              </a:spcBef>
              <a:buSzPts val="1800"/>
              <a:buChar char="●"/>
            </a:pPr>
            <a:r>
              <a:rPr lang="en" dirty="0"/>
              <a:t>Support Vector Machines</a:t>
            </a:r>
          </a:p>
        </p:txBody>
      </p:sp>
    </p:spTree>
    <p:extLst>
      <p:ext uri="{BB962C8B-B14F-4D97-AF65-F5344CB8AC3E}">
        <p14:creationId xmlns:p14="http://schemas.microsoft.com/office/powerpoint/2010/main" val="28777536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Strengths:</a:t>
            </a:r>
            <a:endParaRPr sz="1800" b="1" dirty="0"/>
          </a:p>
          <a:p>
            <a:pPr marL="0" lvl="0" indent="0" algn="l" rtl="0">
              <a:spcBef>
                <a:spcPts val="1600"/>
              </a:spcBef>
              <a:spcAft>
                <a:spcPts val="1600"/>
              </a:spcAft>
              <a:buNone/>
            </a:pPr>
            <a:r>
              <a:rPr lang="en" sz="1600" dirty="0"/>
              <a:t>Relatively balanced precision and recall for both classes, particularly performing well with class 1, in terms of recall</a:t>
            </a:r>
            <a:endParaRPr sz="1600" dirty="0"/>
          </a:p>
        </p:txBody>
      </p:sp>
      <p:sp>
        <p:nvSpPr>
          <p:cNvPr id="102" name="Google Shape;102;p20"/>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1" dirty="0"/>
              <a:t>Weaknesses:</a:t>
            </a:r>
          </a:p>
          <a:p>
            <a:pPr marL="0" lvl="0" indent="0" algn="l" rtl="0">
              <a:spcBef>
                <a:spcPts val="0"/>
              </a:spcBef>
              <a:spcAft>
                <a:spcPts val="0"/>
              </a:spcAft>
              <a:buNone/>
            </a:pPr>
            <a:endParaRPr lang="en-US" sz="1600" dirty="0"/>
          </a:p>
          <a:p>
            <a:pPr marL="0" lvl="0" indent="0" algn="l" rtl="0">
              <a:spcBef>
                <a:spcPts val="0"/>
              </a:spcBef>
              <a:spcAft>
                <a:spcPts val="0"/>
              </a:spcAft>
              <a:buNone/>
            </a:pPr>
            <a:r>
              <a:rPr lang="en-US" sz="1600" dirty="0"/>
              <a:t>Overall Accuracy is moderate, and while recall is decent for class 1, precision is lower, indicating that it might be over-predicting positive cases</a:t>
            </a:r>
            <a:endParaRPr sz="1600" dirty="0"/>
          </a:p>
        </p:txBody>
      </p:sp>
      <p:sp>
        <p:nvSpPr>
          <p:cNvPr id="103" name="Google Shape;103;p20"/>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Logistic Regression</a:t>
            </a:r>
            <a:endParaRPr dirty="0"/>
          </a:p>
        </p:txBody>
      </p:sp>
    </p:spTree>
  </p:cSld>
  <p:clrMapOvr>
    <a:masterClrMapping/>
  </p:clrMapOvr>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1837</Words>
  <Application>Microsoft Macintosh PowerPoint</Application>
  <PresentationFormat>On-screen Show (16:9)</PresentationFormat>
  <Paragraphs>167</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Times New Roman</vt:lpstr>
      <vt:lpstr>Old Standard TT</vt:lpstr>
      <vt:lpstr>.SF NS</vt:lpstr>
      <vt:lpstr>Paperback</vt:lpstr>
      <vt:lpstr>Predicting Fantasy Basketball Performance Using Supervised Learning</vt:lpstr>
      <vt:lpstr>We aim to focus from predicting raw fantasy points to value performance, optimizing player selection </vt:lpstr>
      <vt:lpstr>Prioritizing value ensures strategic budget allocation, leading to more balanced and competitive lineups </vt:lpstr>
      <vt:lpstr>The Dataset</vt:lpstr>
      <vt:lpstr>Key Features</vt:lpstr>
      <vt:lpstr>Data Sources</vt:lpstr>
      <vt:lpstr>Machine Learning Approaches</vt:lpstr>
      <vt:lpstr>Models Used</vt:lpstr>
      <vt:lpstr>Logistic Regression</vt:lpstr>
      <vt:lpstr>Random Forest Classifier</vt:lpstr>
      <vt:lpstr>XGBoost Classifier</vt:lpstr>
      <vt:lpstr>Support Vector Machine (SVM)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Luis Marte</cp:lastModifiedBy>
  <cp:revision>1</cp:revision>
  <dcterms:modified xsi:type="dcterms:W3CDTF">2024-08-20T06:29:55Z</dcterms:modified>
</cp:coreProperties>
</file>